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Cambria" panose="02040503050406030204" pitchFamily="18" charset="0"/>
      <p:regular r:id="rId14"/>
      <p:bold r:id="rId15"/>
      <p:italic r:id="rId16"/>
      <p:boldItalic r:id="rId17"/>
    </p:embeddedFont>
    <p:embeddedFont>
      <p:font typeface="Montserrat" panose="00000500000000000000" pitchFamily="2" charset="0"/>
      <p:regular r:id="rId18"/>
      <p:bold r:id="rId19"/>
      <p:italic r:id="rId20"/>
      <p:boldItalic r:id="rId21"/>
    </p:embeddedFont>
    <p:embeddedFont>
      <p:font typeface="Oswald" panose="020B0604020202020204" charset="0"/>
      <p:regular r:id="rId22"/>
      <p:bold r:id="rId23"/>
    </p:embeddedFont>
    <p:embeddedFont>
      <p:font typeface="Playfair Display" panose="020B0604020202020204" charset="0"/>
      <p:regular r:id="rId24"/>
      <p:bold r:id="rId25"/>
      <p:italic r:id="rId26"/>
      <p:boldItalic r:id="rId27"/>
    </p:embeddedFon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tableStyles" Target="tableStyles.xml"/></Relationships>
</file>

<file path=ppt/media/image1.jpg>
</file>

<file path=ppt/media/image2.jpg>
</file>

<file path=ppt/media/image3.jpg>
</file>

<file path=ppt/media/image4.gif>
</file>

<file path=ppt/media/image5.gif>
</file>

<file path=ppt/media/image6.gi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a822f7bf66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a822f7bf66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a822f7bf66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a822f7bf66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a82e0dbf20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a82e0dbf20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a82e0dbf20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a82e0dbf2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a7d03d1d9e_1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a7d03d1d9e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a7d03d1d9e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a7d03d1d9e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a7d03d1d9e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a7d03d1d9e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a7d03d1d9e_1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a7d03d1d9e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a82e0dbf20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a82e0dbf20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a7d03d1d9e_1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a7d03d1d9e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358475" y="0"/>
            <a:ext cx="38532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44250" y="1403850"/>
            <a:ext cx="8455500" cy="2146800"/>
          </a:xfrm>
          <a:prstGeom prst="rect">
            <a:avLst/>
          </a:prstGeom>
          <a:solidFill>
            <a:srgbClr val="FFFFFF"/>
          </a:solidFill>
        </p:spPr>
        <p:txBody>
          <a:bodyPr spcFirstLastPara="1" wrap="square" lIns="91425" tIns="91425" rIns="91425" bIns="91425" anchor="ctr" anchorCtr="0">
            <a:noAutofit/>
          </a:bodyPr>
          <a:lstStyle>
            <a:lvl1pPr lvl="0" algn="ctr">
              <a:spcBef>
                <a:spcPts val="0"/>
              </a:spcBef>
              <a:spcAft>
                <a:spcPts val="0"/>
              </a:spcAft>
              <a:buSzPts val="6800"/>
              <a:buFont typeface="Playfair Display"/>
              <a:buNone/>
              <a:defRPr sz="6800" b="1">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sz="6800" b="1">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sz="6800" b="1">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sz="6800" b="1">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sz="6800" b="1">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sz="6800" b="1">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sz="6800" b="1">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sz="6800" b="1">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sz="6800" b="1">
                <a:latin typeface="Playfair Display"/>
                <a:ea typeface="Playfair Display"/>
                <a:cs typeface="Playfair Display"/>
                <a:sym typeface="Playfair Display"/>
              </a:defRPr>
            </a:lvl9pPr>
          </a:lstStyle>
          <a:p>
            <a:endParaRPr/>
          </a:p>
        </p:txBody>
      </p:sp>
      <p:sp>
        <p:nvSpPr>
          <p:cNvPr id="13" name="Google Shape;13;p2"/>
          <p:cNvSpPr txBox="1">
            <a:spLocks noGrp="1"/>
          </p:cNvSpPr>
          <p:nvPr>
            <p:ph type="subTitle" idx="1"/>
          </p:nvPr>
        </p:nvSpPr>
        <p:spPr>
          <a:xfrm>
            <a:off x="344250" y="3550650"/>
            <a:ext cx="4910100" cy="577800"/>
          </a:xfrm>
          <a:prstGeom prst="rect">
            <a:avLst/>
          </a:prstGeom>
          <a:solidFill>
            <a:schemeClr val="dk2"/>
          </a:solidFill>
        </p:spPr>
        <p:txBody>
          <a:bodyPr spcFirstLastPara="1" wrap="square" lIns="91425" tIns="91425" rIns="91425" bIns="91425" anchor="ctr" anchorCtr="0">
            <a:noAutofit/>
          </a:bodyPr>
          <a:lstStyle>
            <a:lvl1pPr lv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9pPr>
          </a:lstStyle>
          <a:p>
            <a:endParaRPr/>
          </a:p>
        </p:txBody>
      </p:sp>
      <p:sp>
        <p:nvSpPr>
          <p:cNvPr id="14" name="Google Shape;14;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311700" y="999925"/>
            <a:ext cx="8520600" cy="21462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highlight>
                  <a:schemeClr val="dk1"/>
                </a:highlight>
              </a:defRPr>
            </a:lvl1pPr>
            <a:lvl2pPr marL="914400" lvl="1" indent="-317500" algn="ctr">
              <a:spcBef>
                <a:spcPts val="1600"/>
              </a:spcBef>
              <a:spcAft>
                <a:spcPts val="0"/>
              </a:spcAft>
              <a:buSzPts val="1400"/>
              <a:buChar char="○"/>
              <a:defRPr>
                <a:highlight>
                  <a:schemeClr val="dk1"/>
                </a:highlight>
              </a:defRPr>
            </a:lvl2pPr>
            <a:lvl3pPr marL="1371600" lvl="2" indent="-317500" algn="ctr">
              <a:spcBef>
                <a:spcPts val="1600"/>
              </a:spcBef>
              <a:spcAft>
                <a:spcPts val="0"/>
              </a:spcAft>
              <a:buSzPts val="1400"/>
              <a:buChar char="■"/>
              <a:defRPr>
                <a:highlight>
                  <a:schemeClr val="dk1"/>
                </a:highlight>
              </a:defRPr>
            </a:lvl3pPr>
            <a:lvl4pPr marL="1828800" lvl="3" indent="-317500" algn="ctr">
              <a:spcBef>
                <a:spcPts val="1600"/>
              </a:spcBef>
              <a:spcAft>
                <a:spcPts val="0"/>
              </a:spcAft>
              <a:buSzPts val="1400"/>
              <a:buChar char="●"/>
              <a:defRPr>
                <a:highlight>
                  <a:schemeClr val="dk1"/>
                </a:highlight>
              </a:defRPr>
            </a:lvl4pPr>
            <a:lvl5pPr marL="2286000" lvl="4" indent="-317500" algn="ctr">
              <a:spcBef>
                <a:spcPts val="1600"/>
              </a:spcBef>
              <a:spcAft>
                <a:spcPts val="0"/>
              </a:spcAft>
              <a:buSzPts val="1400"/>
              <a:buChar char="○"/>
              <a:defRPr>
                <a:highlight>
                  <a:schemeClr val="dk1"/>
                </a:highlight>
              </a:defRPr>
            </a:lvl5pPr>
            <a:lvl6pPr marL="2743200" lvl="5" indent="-317500" algn="ctr">
              <a:spcBef>
                <a:spcPts val="1600"/>
              </a:spcBef>
              <a:spcAft>
                <a:spcPts val="0"/>
              </a:spcAft>
              <a:buSzPts val="1400"/>
              <a:buChar char="■"/>
              <a:defRPr>
                <a:highlight>
                  <a:schemeClr val="dk1"/>
                </a:highlight>
              </a:defRPr>
            </a:lvl6pPr>
            <a:lvl7pPr marL="3200400" lvl="6" indent="-317500" algn="ctr">
              <a:spcBef>
                <a:spcPts val="1600"/>
              </a:spcBef>
              <a:spcAft>
                <a:spcPts val="0"/>
              </a:spcAft>
              <a:buSzPts val="1400"/>
              <a:buChar char="●"/>
              <a:defRPr>
                <a:highlight>
                  <a:schemeClr val="dk1"/>
                </a:highlight>
              </a:defRPr>
            </a:lvl7pPr>
            <a:lvl8pPr marL="3657600" lvl="7" indent="-317500" algn="ctr">
              <a:spcBef>
                <a:spcPts val="1600"/>
              </a:spcBef>
              <a:spcAft>
                <a:spcPts val="0"/>
              </a:spcAft>
              <a:buSzPts val="1400"/>
              <a:buChar char="○"/>
              <a:defRPr>
                <a:highlight>
                  <a:schemeClr val="dk1"/>
                </a:highlight>
              </a:defRPr>
            </a:lvl8pPr>
            <a:lvl9pPr marL="4114800" lvl="8" indent="-317500" algn="ctr">
              <a:spcBef>
                <a:spcPts val="1600"/>
              </a:spcBef>
              <a:spcAft>
                <a:spcPts val="1600"/>
              </a:spcAft>
              <a:buSzPts val="1400"/>
              <a:buChar char="■"/>
              <a:defRPr>
                <a:highlight>
                  <a:schemeClr val="dk1"/>
                </a:highlight>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5"/>
        </a:solidFill>
        <a:effectLst/>
      </p:bgPr>
    </p:bg>
    <p:spTree>
      <p:nvGrpSpPr>
        <p:cNvPr id="1"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344250" y="1403850"/>
            <a:ext cx="8455500" cy="2146800"/>
          </a:xfrm>
          <a:prstGeom prst="rect">
            <a:avLst/>
          </a:prstGeom>
          <a:solidFill>
            <a:srgbClr val="FFFFFF"/>
          </a:solidFill>
        </p:spPr>
        <p:txBody>
          <a:bodyPr spcFirstLastPara="1" wrap="square" lIns="91425" tIns="91425" rIns="91425" bIns="91425" anchor="ctr" anchorCtr="0">
            <a:noAutofit/>
          </a:bodyPr>
          <a:lstStyle>
            <a:lvl1pPr lvl="0" algn="ctr">
              <a:spcBef>
                <a:spcPts val="0"/>
              </a:spcBef>
              <a:spcAft>
                <a:spcPts val="0"/>
              </a:spcAft>
              <a:buSzPts val="4800"/>
              <a:buFont typeface="Playfair Display"/>
              <a:buNone/>
              <a:defRPr sz="4800" b="1">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sz="4800" b="1">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sz="4800" b="1">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sz="4800" b="1">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sz="4800" b="1">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sz="4800" b="1">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sz="4800" b="1">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sz="4800" b="1">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sz="4800" b="1">
                <a:latin typeface="Playfair Display"/>
                <a:ea typeface="Playfair Display"/>
                <a:cs typeface="Playfair Display"/>
                <a:sym typeface="Playfair Display"/>
              </a:defRPr>
            </a:lvl9pPr>
          </a:lstStyle>
          <a:p>
            <a:endParaRPr/>
          </a:p>
        </p:txBody>
      </p:sp>
      <p:sp>
        <p:nvSpPr>
          <p:cNvPr id="18" name="Google Shape;18;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1" name="Google Shape;21;p4"/>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2" name="Google Shape;22;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5"/>
          <p:cNvSpPr txBox="1">
            <a:spLocks noGrp="1"/>
          </p:cNvSpPr>
          <p:nvPr>
            <p:ph type="body" idx="1"/>
          </p:nvPr>
        </p:nvSpPr>
        <p:spPr>
          <a:xfrm>
            <a:off x="311700" y="1234050"/>
            <a:ext cx="3999900" cy="3334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body" idx="2"/>
          </p:nvPr>
        </p:nvSpPr>
        <p:spPr>
          <a:xfrm>
            <a:off x="4832400" y="1234050"/>
            <a:ext cx="3999900" cy="3334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 name="Google Shape;30;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a:endParaRPr/>
          </a:p>
        </p:txBody>
      </p:sp>
      <p:sp>
        <p:nvSpPr>
          <p:cNvPr id="37" name="Google Shape;3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9"/>
          <p:cNvSpPr txBox="1">
            <a:spLocks noGrp="1"/>
          </p:cNvSpPr>
          <p:nvPr>
            <p:ph type="title"/>
          </p:nvPr>
        </p:nvSpPr>
        <p:spPr>
          <a:xfrm>
            <a:off x="265500" y="1081675"/>
            <a:ext cx="4045200" cy="17862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9214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highlight>
                  <a:schemeClr val="lt1"/>
                </a:highlight>
              </a:defRPr>
            </a:lvl1pPr>
            <a:lvl2pPr marL="914400" lvl="1" indent="-317500">
              <a:spcBef>
                <a:spcPts val="1600"/>
              </a:spcBef>
              <a:spcAft>
                <a:spcPts val="0"/>
              </a:spcAft>
              <a:buSzPts val="1400"/>
              <a:buChar char="○"/>
              <a:defRPr>
                <a:highlight>
                  <a:schemeClr val="lt1"/>
                </a:highlight>
              </a:defRPr>
            </a:lvl2pPr>
            <a:lvl3pPr marL="1371600" lvl="2" indent="-317500">
              <a:spcBef>
                <a:spcPts val="1600"/>
              </a:spcBef>
              <a:spcAft>
                <a:spcPts val="0"/>
              </a:spcAft>
              <a:buSzPts val="1400"/>
              <a:buChar char="■"/>
              <a:defRPr>
                <a:highlight>
                  <a:schemeClr val="lt1"/>
                </a:highlight>
              </a:defRPr>
            </a:lvl3pPr>
            <a:lvl4pPr marL="1828800" lvl="3" indent="-317500">
              <a:spcBef>
                <a:spcPts val="1600"/>
              </a:spcBef>
              <a:spcAft>
                <a:spcPts val="0"/>
              </a:spcAft>
              <a:buSzPts val="1400"/>
              <a:buChar char="●"/>
              <a:defRPr>
                <a:highlight>
                  <a:schemeClr val="lt1"/>
                </a:highlight>
              </a:defRPr>
            </a:lvl4pPr>
            <a:lvl5pPr marL="2286000" lvl="4" indent="-317500">
              <a:spcBef>
                <a:spcPts val="1600"/>
              </a:spcBef>
              <a:spcAft>
                <a:spcPts val="0"/>
              </a:spcAft>
              <a:buSzPts val="1400"/>
              <a:buChar char="○"/>
              <a:defRPr>
                <a:highlight>
                  <a:schemeClr val="lt1"/>
                </a:highlight>
              </a:defRPr>
            </a:lvl5pPr>
            <a:lvl6pPr marL="2743200" lvl="5" indent="-317500">
              <a:spcBef>
                <a:spcPts val="1600"/>
              </a:spcBef>
              <a:spcAft>
                <a:spcPts val="0"/>
              </a:spcAft>
              <a:buSzPts val="1400"/>
              <a:buChar char="■"/>
              <a:defRPr>
                <a:highlight>
                  <a:schemeClr val="lt1"/>
                </a:highlight>
              </a:defRPr>
            </a:lvl6pPr>
            <a:lvl7pPr marL="3200400" lvl="6" indent="-317500">
              <a:spcBef>
                <a:spcPts val="1600"/>
              </a:spcBef>
              <a:spcAft>
                <a:spcPts val="0"/>
              </a:spcAft>
              <a:buSzPts val="1400"/>
              <a:buChar char="●"/>
              <a:defRPr>
                <a:highlight>
                  <a:schemeClr val="lt1"/>
                </a:highlight>
              </a:defRPr>
            </a:lvl7pPr>
            <a:lvl8pPr marL="3657600" lvl="7" indent="-317500">
              <a:spcBef>
                <a:spcPts val="1600"/>
              </a:spcBef>
              <a:spcAft>
                <a:spcPts val="0"/>
              </a:spcAft>
              <a:buSzPts val="1400"/>
              <a:buChar char="○"/>
              <a:defRPr>
                <a:highlight>
                  <a:schemeClr val="lt1"/>
                </a:highlight>
              </a:defRPr>
            </a:lvl8pPr>
            <a:lvl9pPr marL="4114800" lvl="8" indent="-317500">
              <a:spcBef>
                <a:spcPts val="1600"/>
              </a:spcBef>
              <a:spcAft>
                <a:spcPts val="1600"/>
              </a:spcAft>
              <a:buSzPts val="1400"/>
              <a:buChar char="■"/>
              <a:defRPr>
                <a:highlight>
                  <a:schemeClr val="lt1"/>
                </a:highlight>
              </a:defRPr>
            </a:lvl9pPr>
          </a:lstStyle>
          <a:p>
            <a:endParaRPr/>
          </a:p>
        </p:txBody>
      </p:sp>
      <p:sp>
        <p:nvSpPr>
          <p:cNvPr id="44" name="Google Shape;4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highlight>
                  <a:schemeClr val="dk1"/>
                </a:highlight>
              </a:defRPr>
            </a:lvl1pPr>
          </a:lstStyle>
          <a:p>
            <a:endParaRPr/>
          </a:p>
        </p:txBody>
      </p:sp>
      <p:sp>
        <p:nvSpPr>
          <p:cNvPr id="47" name="Google Shape;47;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op">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234075"/>
            <a:ext cx="8520600" cy="33348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marL="914400" lvl="1"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marL="1371600" lvl="2"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marL="1828800" lvl="3"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marL="2286000" lvl="4"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marL="2743200" lvl="5"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marL="3200400" lvl="6"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marL="3657600" lvl="7" indent="-317500">
              <a:lnSpc>
                <a:spcPct val="115000"/>
              </a:lnSpc>
              <a:spcBef>
                <a:spcPts val="160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marL="4114800" lvl="8" indent="-317500">
              <a:lnSpc>
                <a:spcPct val="115000"/>
              </a:lnSpc>
              <a:spcBef>
                <a:spcPts val="1600"/>
              </a:spcBef>
              <a:spcAft>
                <a:spcPts val="160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hyperlink" Target="https://worldhappiness.report/ed/2020/social-environments-for-world-happiness/"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hyperlink" Target="http://127.0.0.1:5000/map"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2.jpg"/><Relationship Id="rId5" Type="http://schemas.openxmlformats.org/officeDocument/2006/relationships/hyperlink" Target="http://127.0.0.1:5000/charts" TargetMode="External"/><Relationship Id="rId4" Type="http://schemas.openxmlformats.org/officeDocument/2006/relationships/hyperlink" Target="http://127.0.0.1:5000/scatter"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127.0.0.1:5000/ma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344250" y="1403850"/>
            <a:ext cx="8455500" cy="21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Happiness Report</a:t>
            </a:r>
            <a:endParaRPr/>
          </a:p>
        </p:txBody>
      </p:sp>
      <p:sp>
        <p:nvSpPr>
          <p:cNvPr id="59" name="Google Shape;59;p13"/>
          <p:cNvSpPr txBox="1">
            <a:spLocks noGrp="1"/>
          </p:cNvSpPr>
          <p:nvPr>
            <p:ph type="subTitle" idx="1"/>
          </p:nvPr>
        </p:nvSpPr>
        <p:spPr>
          <a:xfrm>
            <a:off x="344250" y="3550650"/>
            <a:ext cx="6870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Jeff Lyng, Christopher Wecke, Han Zhao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Backup Slides</a:t>
            </a:r>
            <a:endParaRPr/>
          </a:p>
        </p:txBody>
      </p:sp>
      <p:sp>
        <p:nvSpPr>
          <p:cNvPr id="118" name="Google Shape;118;p22"/>
          <p:cNvSpPr txBox="1">
            <a:spLocks noGrp="1"/>
          </p:cNvSpPr>
          <p:nvPr>
            <p:ph type="body" idx="1"/>
          </p:nvPr>
        </p:nvSpPr>
        <p:spPr>
          <a:xfrm>
            <a:off x="225425" y="1190925"/>
            <a:ext cx="8520600" cy="333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50">
                <a:highlight>
                  <a:srgbClr val="FFFFFF"/>
                </a:highlight>
                <a:latin typeface="Roboto"/>
                <a:ea typeface="Roboto"/>
                <a:cs typeface="Roboto"/>
                <a:sym typeface="Roboto"/>
              </a:rPr>
              <a:t>The seventh and final segment in each bar is the sum of two components. The first component is a fixed number representing our calculation of the 2017-2019 ladder score for Dystopia (=1.97). The second component is the average 2017-2019 residual for each country. The sum of these two components comprises the right-hand sub-bar for each country; it varies from one country to the next because some countries have life evaluations above their predicted values, and others lower. The residual simply represents that part of the national average ladder score that is not explained by our model; with the residual included, the sum of all the sub-bars adds up to the actual average life evaluations on which the rankings are based.</a:t>
            </a:r>
            <a:endParaRPr sz="2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Backup Slides</a:t>
            </a:r>
            <a:endParaRPr/>
          </a:p>
        </p:txBody>
      </p:sp>
      <p:sp>
        <p:nvSpPr>
          <p:cNvPr id="124" name="Google Shape;124;p23"/>
          <p:cNvSpPr txBox="1">
            <a:spLocks noGrp="1"/>
          </p:cNvSpPr>
          <p:nvPr>
            <p:ph type="body" idx="1"/>
          </p:nvPr>
        </p:nvSpPr>
        <p:spPr>
          <a:xfrm>
            <a:off x="225425" y="1190925"/>
            <a:ext cx="8520600" cy="333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sz="2000"/>
          </a:p>
        </p:txBody>
      </p:sp>
      <p:pic>
        <p:nvPicPr>
          <p:cNvPr id="125" name="Google Shape;125;p23"/>
          <p:cNvPicPr preferRelativeResize="0"/>
          <p:nvPr/>
        </p:nvPicPr>
        <p:blipFill>
          <a:blip r:embed="rId3">
            <a:alphaModFix/>
          </a:blip>
          <a:stretch>
            <a:fillRect/>
          </a:stretch>
        </p:blipFill>
        <p:spPr>
          <a:xfrm>
            <a:off x="310578" y="1017728"/>
            <a:ext cx="8350300" cy="2705350"/>
          </a:xfrm>
          <a:prstGeom prst="rect">
            <a:avLst/>
          </a:prstGeom>
          <a:noFill/>
          <a:ln>
            <a:noFill/>
          </a:ln>
        </p:spPr>
      </p:pic>
      <p:pic>
        <p:nvPicPr>
          <p:cNvPr id="126" name="Google Shape;126;p23"/>
          <p:cNvPicPr preferRelativeResize="0"/>
          <p:nvPr/>
        </p:nvPicPr>
        <p:blipFill>
          <a:blip r:embed="rId4">
            <a:alphaModFix/>
          </a:blip>
          <a:stretch>
            <a:fillRect/>
          </a:stretch>
        </p:blipFill>
        <p:spPr>
          <a:xfrm>
            <a:off x="816050" y="3895449"/>
            <a:ext cx="6871700" cy="1122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Motivation &amp; Background</a:t>
            </a:r>
            <a:endParaRPr/>
          </a:p>
        </p:txBody>
      </p:sp>
      <p:sp>
        <p:nvSpPr>
          <p:cNvPr id="65" name="Google Shape;65;p14"/>
          <p:cNvSpPr txBox="1">
            <a:spLocks noGrp="1"/>
          </p:cNvSpPr>
          <p:nvPr>
            <p:ph type="body" idx="1"/>
          </p:nvPr>
        </p:nvSpPr>
        <p:spPr>
          <a:xfrm>
            <a:off x="389625" y="1273050"/>
            <a:ext cx="8520600" cy="33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a:solidFill>
                  <a:srgbClr val="202122"/>
                </a:solidFill>
                <a:highlight>
                  <a:srgbClr val="FFFFFF"/>
                </a:highlight>
                <a:latin typeface="Cambria"/>
                <a:ea typeface="Cambria"/>
                <a:cs typeface="Cambria"/>
                <a:sym typeface="Cambria"/>
              </a:rPr>
              <a:t>In July 2011, the UN General Assembly adopted resolution 65/309 </a:t>
            </a:r>
            <a:r>
              <a:rPr lang="en" sz="1050" i="1">
                <a:solidFill>
                  <a:srgbClr val="202122"/>
                </a:solidFill>
                <a:highlight>
                  <a:srgbClr val="FFFFFF"/>
                </a:highlight>
                <a:latin typeface="Cambria"/>
                <a:ea typeface="Cambria"/>
                <a:cs typeface="Cambria"/>
                <a:sym typeface="Cambria"/>
              </a:rPr>
              <a:t>Happiness: Towards a Holistic Definition of Development</a:t>
            </a:r>
            <a:r>
              <a:rPr lang="en" sz="1400" baseline="30000">
                <a:solidFill>
                  <a:srgbClr val="202122"/>
                </a:solidFill>
                <a:highlight>
                  <a:srgbClr val="FFFFFF"/>
                </a:highlight>
                <a:latin typeface="Cambria"/>
                <a:ea typeface="Cambria"/>
                <a:cs typeface="Cambria"/>
                <a:sym typeface="Cambria"/>
              </a:rPr>
              <a:t> </a:t>
            </a:r>
            <a:r>
              <a:rPr lang="en" sz="1050">
                <a:solidFill>
                  <a:srgbClr val="202122"/>
                </a:solidFill>
                <a:highlight>
                  <a:srgbClr val="FFFFFF"/>
                </a:highlight>
                <a:latin typeface="Cambria"/>
                <a:ea typeface="Cambria"/>
                <a:cs typeface="Cambria"/>
                <a:sym typeface="Cambria"/>
              </a:rPr>
              <a:t>inviting member countries to measure the happiness of their people and to use the data to help guide public policy. On April 2, 2012, this was followed by the first UN High Level Meeting called </a:t>
            </a:r>
            <a:r>
              <a:rPr lang="en" sz="1050" i="1">
                <a:solidFill>
                  <a:srgbClr val="202122"/>
                </a:solidFill>
                <a:highlight>
                  <a:srgbClr val="FFFFFF"/>
                </a:highlight>
                <a:latin typeface="Cambria"/>
                <a:ea typeface="Cambria"/>
                <a:cs typeface="Cambria"/>
                <a:sym typeface="Cambria"/>
              </a:rPr>
              <a:t>Wellbeing and Happiness: Defining a New Economic Paradigm</a:t>
            </a:r>
            <a:r>
              <a:rPr lang="en" sz="1050">
                <a:solidFill>
                  <a:srgbClr val="202122"/>
                </a:solidFill>
                <a:highlight>
                  <a:srgbClr val="FFFFFF"/>
                </a:highlight>
                <a:latin typeface="Cambria"/>
                <a:ea typeface="Cambria"/>
                <a:cs typeface="Cambria"/>
                <a:sym typeface="Cambria"/>
              </a:rPr>
              <a:t>,</a:t>
            </a:r>
            <a:r>
              <a:rPr lang="en" sz="1400" baseline="30000">
                <a:solidFill>
                  <a:srgbClr val="202122"/>
                </a:solidFill>
                <a:highlight>
                  <a:srgbClr val="FFFFFF"/>
                </a:highlight>
                <a:latin typeface="Cambria"/>
                <a:ea typeface="Cambria"/>
                <a:cs typeface="Cambria"/>
                <a:sym typeface="Cambria"/>
              </a:rPr>
              <a:t> </a:t>
            </a:r>
            <a:r>
              <a:rPr lang="en" sz="1050">
                <a:solidFill>
                  <a:srgbClr val="202122"/>
                </a:solidFill>
                <a:highlight>
                  <a:srgbClr val="FFFFFF"/>
                </a:highlight>
                <a:latin typeface="Cambria"/>
                <a:ea typeface="Cambria"/>
                <a:cs typeface="Cambria"/>
                <a:sym typeface="Cambria"/>
              </a:rPr>
              <a:t>which was chaired by UN Secretary General Ban Ki-moon and Prime Minister Jigme Thinley of Bhutan, a nation that adopted gross national happiness instead of gross domestic product as their main development indicator.</a:t>
            </a:r>
            <a:endParaRPr sz="1050">
              <a:solidFill>
                <a:srgbClr val="202122"/>
              </a:solidFill>
              <a:highlight>
                <a:srgbClr val="FFFFFF"/>
              </a:highlight>
              <a:latin typeface="Cambria"/>
              <a:ea typeface="Cambria"/>
              <a:cs typeface="Cambria"/>
              <a:sym typeface="Cambria"/>
            </a:endParaRPr>
          </a:p>
          <a:p>
            <a:pPr marL="0" lvl="0" indent="0" algn="l" rtl="0">
              <a:spcBef>
                <a:spcPts val="1600"/>
              </a:spcBef>
              <a:spcAft>
                <a:spcPts val="0"/>
              </a:spcAft>
              <a:buNone/>
            </a:pPr>
            <a:r>
              <a:rPr lang="en" sz="1050">
                <a:solidFill>
                  <a:srgbClr val="202122"/>
                </a:solidFill>
                <a:highlight>
                  <a:srgbClr val="FFFFFF"/>
                </a:highlight>
                <a:latin typeface="Cambria"/>
                <a:ea typeface="Cambria"/>
                <a:cs typeface="Cambria"/>
                <a:sym typeface="Cambria"/>
              </a:rPr>
              <a:t>The rankings of national happiness are based on a Cantril ladder survey. Nationally representative samples of respondents are asked to think of a ladder, with the best possible life for them being a 10, and the worst possible life being a 0. They are then asked to rate their own current lives on that 0 to 10 scale. The report correlates the results with various life factors.</a:t>
            </a:r>
            <a:endParaRPr sz="1050">
              <a:solidFill>
                <a:srgbClr val="202122"/>
              </a:solidFill>
              <a:highlight>
                <a:srgbClr val="FFFFFF"/>
              </a:highlight>
              <a:latin typeface="Cambria"/>
              <a:ea typeface="Cambria"/>
              <a:cs typeface="Cambria"/>
              <a:sym typeface="Cambria"/>
            </a:endParaRPr>
          </a:p>
          <a:p>
            <a:pPr marL="685800" lvl="0" indent="-295275" algn="l" rtl="0">
              <a:spcBef>
                <a:spcPts val="1600"/>
              </a:spcBef>
              <a:spcAft>
                <a:spcPts val="0"/>
              </a:spcAft>
              <a:buClr>
                <a:srgbClr val="202122"/>
              </a:buClr>
              <a:buSzPts val="1050"/>
              <a:buFont typeface="Cambria"/>
              <a:buChar char="●"/>
            </a:pPr>
            <a:r>
              <a:rPr lang="en" sz="1050">
                <a:solidFill>
                  <a:srgbClr val="202122"/>
                </a:solidFill>
                <a:highlight>
                  <a:srgbClr val="FFFFFF"/>
                </a:highlight>
                <a:latin typeface="Cambria"/>
                <a:ea typeface="Cambria"/>
                <a:cs typeface="Cambria"/>
                <a:sym typeface="Cambria"/>
              </a:rPr>
              <a:t>real GDP per capita</a:t>
            </a:r>
            <a:endParaRPr sz="1050">
              <a:solidFill>
                <a:srgbClr val="0B0080"/>
              </a:solidFill>
              <a:highlight>
                <a:srgbClr val="FFFFFF"/>
              </a:highlight>
              <a:latin typeface="Cambria"/>
              <a:ea typeface="Cambria"/>
              <a:cs typeface="Cambria"/>
              <a:sym typeface="Cambria"/>
            </a:endParaRPr>
          </a:p>
          <a:p>
            <a:pPr marL="685800" lvl="0" indent="-295275" algn="l" rtl="0">
              <a:spcBef>
                <a:spcPts val="0"/>
              </a:spcBef>
              <a:spcAft>
                <a:spcPts val="0"/>
              </a:spcAft>
              <a:buClr>
                <a:srgbClr val="202122"/>
              </a:buClr>
              <a:buSzPts val="1050"/>
              <a:buFont typeface="Cambria"/>
              <a:buChar char="●"/>
            </a:pPr>
            <a:r>
              <a:rPr lang="en" sz="1050">
                <a:solidFill>
                  <a:srgbClr val="202122"/>
                </a:solidFill>
                <a:highlight>
                  <a:srgbClr val="FFFFFF"/>
                </a:highlight>
                <a:latin typeface="Cambria"/>
                <a:ea typeface="Cambria"/>
                <a:cs typeface="Cambria"/>
                <a:sym typeface="Cambria"/>
              </a:rPr>
              <a:t>social support</a:t>
            </a:r>
            <a:endParaRPr sz="1050">
              <a:solidFill>
                <a:srgbClr val="202122"/>
              </a:solidFill>
              <a:highlight>
                <a:srgbClr val="FFFFFF"/>
              </a:highlight>
              <a:latin typeface="Cambria"/>
              <a:ea typeface="Cambria"/>
              <a:cs typeface="Cambria"/>
              <a:sym typeface="Cambria"/>
            </a:endParaRPr>
          </a:p>
          <a:p>
            <a:pPr marL="685800" lvl="0" indent="-295275" algn="l" rtl="0">
              <a:spcBef>
                <a:spcPts val="0"/>
              </a:spcBef>
              <a:spcAft>
                <a:spcPts val="0"/>
              </a:spcAft>
              <a:buClr>
                <a:srgbClr val="202122"/>
              </a:buClr>
              <a:buSzPts val="1050"/>
              <a:buFont typeface="Cambria"/>
              <a:buChar char="●"/>
            </a:pPr>
            <a:r>
              <a:rPr lang="en" sz="1050">
                <a:solidFill>
                  <a:srgbClr val="202122"/>
                </a:solidFill>
                <a:highlight>
                  <a:srgbClr val="FFFFFF"/>
                </a:highlight>
                <a:latin typeface="Cambria"/>
                <a:ea typeface="Cambria"/>
                <a:cs typeface="Cambria"/>
                <a:sym typeface="Cambria"/>
              </a:rPr>
              <a:t>healthy life expectancy</a:t>
            </a:r>
            <a:endParaRPr sz="1050">
              <a:solidFill>
                <a:srgbClr val="0B0080"/>
              </a:solidFill>
              <a:highlight>
                <a:srgbClr val="FFFFFF"/>
              </a:highlight>
              <a:latin typeface="Cambria"/>
              <a:ea typeface="Cambria"/>
              <a:cs typeface="Cambria"/>
              <a:sym typeface="Cambria"/>
            </a:endParaRPr>
          </a:p>
          <a:p>
            <a:pPr marL="685800" lvl="0" indent="-295275" algn="l" rtl="0">
              <a:spcBef>
                <a:spcPts val="0"/>
              </a:spcBef>
              <a:spcAft>
                <a:spcPts val="0"/>
              </a:spcAft>
              <a:buClr>
                <a:srgbClr val="202122"/>
              </a:buClr>
              <a:buSzPts val="1050"/>
              <a:buFont typeface="Cambria"/>
              <a:buChar char="●"/>
            </a:pPr>
            <a:r>
              <a:rPr lang="en" sz="1050">
                <a:solidFill>
                  <a:srgbClr val="202122"/>
                </a:solidFill>
                <a:highlight>
                  <a:srgbClr val="FFFFFF"/>
                </a:highlight>
                <a:latin typeface="Cambria"/>
                <a:ea typeface="Cambria"/>
                <a:cs typeface="Cambria"/>
                <a:sym typeface="Cambria"/>
              </a:rPr>
              <a:t>freedom to make life choices</a:t>
            </a:r>
            <a:endParaRPr sz="1050">
              <a:solidFill>
                <a:srgbClr val="202122"/>
              </a:solidFill>
              <a:highlight>
                <a:srgbClr val="FFFFFF"/>
              </a:highlight>
              <a:latin typeface="Cambria"/>
              <a:ea typeface="Cambria"/>
              <a:cs typeface="Cambria"/>
              <a:sym typeface="Cambria"/>
            </a:endParaRPr>
          </a:p>
          <a:p>
            <a:pPr marL="685800" lvl="0" indent="-295275" algn="l" rtl="0">
              <a:spcBef>
                <a:spcPts val="0"/>
              </a:spcBef>
              <a:spcAft>
                <a:spcPts val="0"/>
              </a:spcAft>
              <a:buClr>
                <a:srgbClr val="202122"/>
              </a:buClr>
              <a:buSzPts val="1050"/>
              <a:buFont typeface="Cambria"/>
              <a:buChar char="●"/>
            </a:pPr>
            <a:r>
              <a:rPr lang="en" sz="1050">
                <a:solidFill>
                  <a:srgbClr val="202122"/>
                </a:solidFill>
                <a:highlight>
                  <a:srgbClr val="FFFFFF"/>
                </a:highlight>
                <a:latin typeface="Cambria"/>
                <a:ea typeface="Cambria"/>
                <a:cs typeface="Cambria"/>
                <a:sym typeface="Cambria"/>
              </a:rPr>
              <a:t>generosity</a:t>
            </a:r>
            <a:endParaRPr sz="1050">
              <a:solidFill>
                <a:srgbClr val="202122"/>
              </a:solidFill>
              <a:highlight>
                <a:srgbClr val="FFFFFF"/>
              </a:highlight>
              <a:latin typeface="Cambria"/>
              <a:ea typeface="Cambria"/>
              <a:cs typeface="Cambria"/>
              <a:sym typeface="Cambria"/>
            </a:endParaRPr>
          </a:p>
          <a:p>
            <a:pPr marL="685800" lvl="0" indent="-295275" algn="l" rtl="0">
              <a:spcBef>
                <a:spcPts val="0"/>
              </a:spcBef>
              <a:spcAft>
                <a:spcPts val="0"/>
              </a:spcAft>
              <a:buClr>
                <a:srgbClr val="202122"/>
              </a:buClr>
              <a:buSzPts val="1050"/>
              <a:buFont typeface="Cambria"/>
              <a:buChar char="●"/>
            </a:pPr>
            <a:r>
              <a:rPr lang="en" sz="1050">
                <a:solidFill>
                  <a:srgbClr val="202122"/>
                </a:solidFill>
                <a:highlight>
                  <a:srgbClr val="FFFFFF"/>
                </a:highlight>
                <a:latin typeface="Cambria"/>
                <a:ea typeface="Cambria"/>
                <a:cs typeface="Cambria"/>
                <a:sym typeface="Cambria"/>
              </a:rPr>
              <a:t>perceptions of corruption</a:t>
            </a:r>
            <a:endParaRPr sz="1050">
              <a:solidFill>
                <a:srgbClr val="202122"/>
              </a:solidFill>
              <a:highlight>
                <a:srgbClr val="FFFFFF"/>
              </a:highlight>
              <a:latin typeface="Cambria"/>
              <a:ea typeface="Cambria"/>
              <a:cs typeface="Cambria"/>
              <a:sym typeface="Cambria"/>
            </a:endParaRPr>
          </a:p>
          <a:p>
            <a:pPr marL="0" lvl="0" indent="0" algn="l" rtl="0">
              <a:spcBef>
                <a:spcPts val="100"/>
              </a:spcBef>
              <a:spcAft>
                <a:spcPts val="1600"/>
              </a:spcAft>
              <a:buNone/>
            </a:pPr>
            <a:endParaRPr sz="1050">
              <a:solidFill>
                <a:srgbClr val="202122"/>
              </a:solidFill>
              <a:highlight>
                <a:srgbClr val="FFFFFF"/>
              </a:highlight>
              <a:latin typeface="Cambria"/>
              <a:ea typeface="Cambria"/>
              <a:cs typeface="Cambria"/>
              <a:sym typeface="Cambria"/>
            </a:endParaRPr>
          </a:p>
        </p:txBody>
      </p:sp>
      <p:sp>
        <p:nvSpPr>
          <p:cNvPr id="66" name="Google Shape;66;p14"/>
          <p:cNvSpPr txBox="1"/>
          <p:nvPr/>
        </p:nvSpPr>
        <p:spPr>
          <a:xfrm>
            <a:off x="309575" y="4659325"/>
            <a:ext cx="7707300" cy="42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Playfair Display"/>
                <a:ea typeface="Playfair Display"/>
                <a:cs typeface="Playfair Display"/>
                <a:sym typeface="Playfair Display"/>
              </a:rPr>
              <a:t>Source: </a:t>
            </a:r>
            <a:r>
              <a:rPr lang="en" u="sng">
                <a:solidFill>
                  <a:schemeClr val="hlink"/>
                </a:solidFill>
                <a:latin typeface="Playfair Display"/>
                <a:ea typeface="Playfair Display"/>
                <a:cs typeface="Playfair Display"/>
                <a:sym typeface="Playfair Display"/>
                <a:hlinkClick r:id="rId3"/>
              </a:rPr>
              <a:t>Social Environments for World Happiness (2020)</a:t>
            </a:r>
            <a:endParaRPr>
              <a:latin typeface="Playfair Display"/>
              <a:ea typeface="Playfair Display"/>
              <a:cs typeface="Playfair Display"/>
              <a:sym typeface="Playfair Display"/>
            </a:endParaRPr>
          </a:p>
        </p:txBody>
      </p:sp>
      <p:pic>
        <p:nvPicPr>
          <p:cNvPr id="67" name="Google Shape;67;p14"/>
          <p:cNvPicPr preferRelativeResize="0"/>
          <p:nvPr/>
        </p:nvPicPr>
        <p:blipFill>
          <a:blip r:embed="rId4">
            <a:alphaModFix/>
          </a:blip>
          <a:stretch>
            <a:fillRect/>
          </a:stretch>
        </p:blipFill>
        <p:spPr>
          <a:xfrm>
            <a:off x="6767422" y="3027842"/>
            <a:ext cx="1532425" cy="176705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311700" y="2540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Metrics &amp; Data</a:t>
            </a:r>
            <a:endParaRPr/>
          </a:p>
        </p:txBody>
      </p:sp>
      <p:sp>
        <p:nvSpPr>
          <p:cNvPr id="73" name="Google Shape;73;p15"/>
          <p:cNvSpPr txBox="1">
            <a:spLocks noGrp="1"/>
          </p:cNvSpPr>
          <p:nvPr>
            <p:ph type="body" idx="1"/>
          </p:nvPr>
        </p:nvSpPr>
        <p:spPr>
          <a:xfrm>
            <a:off x="311700" y="866175"/>
            <a:ext cx="8520600" cy="3902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Cambria"/>
              <a:buChar char="●"/>
            </a:pPr>
            <a:r>
              <a:rPr lang="en">
                <a:latin typeface="Cambria"/>
                <a:ea typeface="Cambria"/>
                <a:cs typeface="Cambria"/>
                <a:sym typeface="Cambria"/>
              </a:rPr>
              <a:t>What’s in our project</a:t>
            </a:r>
            <a:endParaRPr>
              <a:latin typeface="Cambria"/>
              <a:ea typeface="Cambria"/>
              <a:cs typeface="Cambria"/>
              <a:sym typeface="Cambria"/>
            </a:endParaRPr>
          </a:p>
          <a:p>
            <a:pPr marL="914400" lvl="1" indent="-317500" algn="l" rtl="0">
              <a:spcBef>
                <a:spcPts val="0"/>
              </a:spcBef>
              <a:spcAft>
                <a:spcPts val="0"/>
              </a:spcAft>
              <a:buSzPts val="1400"/>
              <a:buFont typeface="Cambria"/>
              <a:buChar char="○"/>
            </a:pPr>
            <a:r>
              <a:rPr lang="en" sz="1000">
                <a:latin typeface="Courier New"/>
                <a:ea typeface="Courier New"/>
                <a:cs typeface="Courier New"/>
                <a:sym typeface="Courier New"/>
              </a:rPr>
              <a:t>o</a:t>
            </a:r>
            <a:r>
              <a:rPr lang="en" sz="700">
                <a:latin typeface="Times New Roman"/>
                <a:ea typeface="Times New Roman"/>
                <a:cs typeface="Times New Roman"/>
                <a:sym typeface="Times New Roman"/>
              </a:rPr>
              <a:t>   </a:t>
            </a:r>
            <a:r>
              <a:rPr lang="en">
                <a:latin typeface="Cambria"/>
                <a:ea typeface="Cambria"/>
                <a:cs typeface="Cambria"/>
                <a:sym typeface="Cambria"/>
              </a:rPr>
              <a:t>Two World Happiness csv data files from Kaggle.com for 2018 and 2019 data that included 300+ records</a:t>
            </a:r>
            <a:r>
              <a:rPr lang="en" sz="1100">
                <a:latin typeface="Arial"/>
                <a:ea typeface="Arial"/>
                <a:cs typeface="Arial"/>
                <a:sym typeface="Arial"/>
              </a:rPr>
              <a:t> </a:t>
            </a:r>
            <a:r>
              <a:rPr lang="en">
                <a:latin typeface="Cambria"/>
                <a:ea typeface="Cambria"/>
                <a:cs typeface="Cambria"/>
                <a:sym typeface="Cambria"/>
              </a:rPr>
              <a:t>total.</a:t>
            </a:r>
            <a:r>
              <a:rPr lang="en" sz="1100">
                <a:latin typeface="Arial"/>
                <a:ea typeface="Arial"/>
                <a:cs typeface="Arial"/>
                <a:sym typeface="Arial"/>
              </a:rPr>
              <a:t>  </a:t>
            </a:r>
            <a:endParaRPr>
              <a:latin typeface="Cambria"/>
              <a:ea typeface="Cambria"/>
              <a:cs typeface="Cambria"/>
              <a:sym typeface="Cambria"/>
            </a:endParaRPr>
          </a:p>
          <a:p>
            <a:pPr marL="914400" lvl="1" indent="-317500" algn="l" rtl="0">
              <a:spcBef>
                <a:spcPts val="0"/>
              </a:spcBef>
              <a:spcAft>
                <a:spcPts val="0"/>
              </a:spcAft>
              <a:buSzPts val="1400"/>
              <a:buFont typeface="Cambria"/>
              <a:buChar char="○"/>
            </a:pPr>
            <a:r>
              <a:rPr lang="en">
                <a:latin typeface="Cambria"/>
                <a:ea typeface="Cambria"/>
                <a:cs typeface="Cambria"/>
                <a:sym typeface="Cambria"/>
              </a:rPr>
              <a:t>Python Flask-powered app, HTML/CSS, JavaScript and an SQLite database to present the data.</a:t>
            </a:r>
            <a:endParaRPr>
              <a:latin typeface="Cambria"/>
              <a:ea typeface="Cambria"/>
              <a:cs typeface="Cambria"/>
              <a:sym typeface="Cambria"/>
            </a:endParaRPr>
          </a:p>
          <a:p>
            <a:pPr marL="914400" lvl="1" indent="-317500" algn="l" rtl="0">
              <a:spcBef>
                <a:spcPts val="0"/>
              </a:spcBef>
              <a:spcAft>
                <a:spcPts val="0"/>
              </a:spcAft>
              <a:buSzPts val="1400"/>
              <a:buFont typeface="Cambria"/>
              <a:buChar char="○"/>
            </a:pPr>
            <a:r>
              <a:rPr lang="en" u="sng">
                <a:solidFill>
                  <a:schemeClr val="hlink"/>
                </a:solidFill>
                <a:latin typeface="Cambria"/>
                <a:ea typeface="Cambria"/>
                <a:cs typeface="Cambria"/>
                <a:sym typeface="Cambria"/>
                <a:hlinkClick r:id="rId3"/>
              </a:rPr>
              <a:t>Map</a:t>
            </a:r>
            <a:r>
              <a:rPr lang="en">
                <a:latin typeface="Cambria"/>
                <a:ea typeface="Cambria"/>
                <a:cs typeface="Cambria"/>
                <a:sym typeface="Cambria"/>
              </a:rPr>
              <a:t>:  We used Anychart js library to create a global choropleth map that can be used to view and compare the happiness score for all countries individually or by rating groups.</a:t>
            </a:r>
            <a:endParaRPr>
              <a:latin typeface="Cambria"/>
              <a:ea typeface="Cambria"/>
              <a:cs typeface="Cambria"/>
              <a:sym typeface="Cambria"/>
            </a:endParaRPr>
          </a:p>
          <a:p>
            <a:pPr marL="914400" lvl="1" indent="-317500" algn="l" rtl="0">
              <a:spcBef>
                <a:spcPts val="0"/>
              </a:spcBef>
              <a:spcAft>
                <a:spcPts val="0"/>
              </a:spcAft>
              <a:buSzPts val="1400"/>
              <a:buFont typeface="Cambria"/>
              <a:buChar char="○"/>
            </a:pPr>
            <a:r>
              <a:rPr lang="en" u="sng">
                <a:solidFill>
                  <a:schemeClr val="hlink"/>
                </a:solidFill>
                <a:latin typeface="Cambria"/>
                <a:ea typeface="Cambria"/>
                <a:cs typeface="Cambria"/>
                <a:sym typeface="Cambria"/>
                <a:hlinkClick r:id="rId4"/>
              </a:rPr>
              <a:t>Scatter plot</a:t>
            </a:r>
            <a:r>
              <a:rPr lang="en">
                <a:latin typeface="Cambria"/>
                <a:ea typeface="Cambria"/>
                <a:cs typeface="Cambria"/>
                <a:sym typeface="Cambria"/>
              </a:rPr>
              <a:t>: We used D3.js to create an interactive scatter plot graph to compare each variable to the overall happiness score to determine any data trends</a:t>
            </a:r>
            <a:endParaRPr>
              <a:latin typeface="Cambria"/>
              <a:ea typeface="Cambria"/>
              <a:cs typeface="Cambria"/>
              <a:sym typeface="Cambria"/>
            </a:endParaRPr>
          </a:p>
          <a:p>
            <a:pPr marL="914400" lvl="1" indent="-317500" algn="l" rtl="0">
              <a:spcBef>
                <a:spcPts val="0"/>
              </a:spcBef>
              <a:spcAft>
                <a:spcPts val="0"/>
              </a:spcAft>
              <a:buSzPts val="1400"/>
              <a:buFont typeface="Cambria"/>
              <a:buChar char="○"/>
            </a:pPr>
            <a:r>
              <a:rPr lang="en" u="sng">
                <a:solidFill>
                  <a:schemeClr val="hlink"/>
                </a:solidFill>
                <a:latin typeface="Cambria"/>
                <a:ea typeface="Cambria"/>
                <a:cs typeface="Cambria"/>
                <a:sym typeface="Cambria"/>
                <a:hlinkClick r:id="rId5"/>
              </a:rPr>
              <a:t>Raw data</a:t>
            </a:r>
            <a:r>
              <a:rPr lang="en">
                <a:latin typeface="Cambria"/>
                <a:ea typeface="Cambria"/>
                <a:cs typeface="Cambria"/>
                <a:sym typeface="Cambria"/>
              </a:rPr>
              <a:t>: We also create a data chart to show the data for the top 10 countries and to allow the user to select and compare the scores of multiple selected countries.</a:t>
            </a:r>
            <a:endParaRPr>
              <a:latin typeface="Cambria"/>
              <a:ea typeface="Cambria"/>
              <a:cs typeface="Cambria"/>
              <a:sym typeface="Cambria"/>
            </a:endParaRPr>
          </a:p>
          <a:p>
            <a:pPr marL="457200" lvl="0" indent="-342900" algn="l" rtl="0">
              <a:spcBef>
                <a:spcPts val="0"/>
              </a:spcBef>
              <a:spcAft>
                <a:spcPts val="0"/>
              </a:spcAft>
              <a:buSzPts val="1800"/>
              <a:buFont typeface="Cambria"/>
              <a:buChar char="●"/>
            </a:pPr>
            <a:r>
              <a:rPr lang="en">
                <a:latin typeface="Cambria"/>
                <a:ea typeface="Cambria"/>
                <a:cs typeface="Cambria"/>
                <a:sym typeface="Cambria"/>
              </a:rPr>
              <a:t>Libraries</a:t>
            </a:r>
            <a:endParaRPr>
              <a:latin typeface="Cambria"/>
              <a:ea typeface="Cambria"/>
              <a:cs typeface="Cambria"/>
              <a:sym typeface="Cambria"/>
            </a:endParaRPr>
          </a:p>
          <a:p>
            <a:pPr marL="914400" lvl="1" indent="-317500" algn="l" rtl="0">
              <a:spcBef>
                <a:spcPts val="0"/>
              </a:spcBef>
              <a:spcAft>
                <a:spcPts val="0"/>
              </a:spcAft>
              <a:buSzPts val="1400"/>
              <a:buFont typeface="Cambria"/>
              <a:buChar char="○"/>
            </a:pPr>
            <a:r>
              <a:rPr lang="en">
                <a:latin typeface="Cambria"/>
                <a:ea typeface="Cambria"/>
                <a:cs typeface="Cambria"/>
                <a:sym typeface="Cambria"/>
              </a:rPr>
              <a:t>Anychart.js</a:t>
            </a:r>
            <a:endParaRPr>
              <a:latin typeface="Cambria"/>
              <a:ea typeface="Cambria"/>
              <a:cs typeface="Cambria"/>
              <a:sym typeface="Cambria"/>
            </a:endParaRPr>
          </a:p>
          <a:p>
            <a:pPr marL="914400" lvl="1" indent="-317500" algn="l" rtl="0">
              <a:spcBef>
                <a:spcPts val="0"/>
              </a:spcBef>
              <a:spcAft>
                <a:spcPts val="0"/>
              </a:spcAft>
              <a:buSzPts val="1400"/>
              <a:buFont typeface="Cambria"/>
              <a:buChar char="○"/>
            </a:pPr>
            <a:r>
              <a:rPr lang="en">
                <a:latin typeface="Cambria"/>
                <a:ea typeface="Cambria"/>
                <a:cs typeface="Cambria"/>
                <a:sym typeface="Cambria"/>
              </a:rPr>
              <a:t>d3.js</a:t>
            </a:r>
            <a:endParaRPr>
              <a:latin typeface="Cambria"/>
              <a:ea typeface="Cambria"/>
              <a:cs typeface="Cambria"/>
              <a:sym typeface="Cambria"/>
            </a:endParaRPr>
          </a:p>
        </p:txBody>
      </p:sp>
      <p:pic>
        <p:nvPicPr>
          <p:cNvPr id="74" name="Google Shape;74;p15"/>
          <p:cNvPicPr preferRelativeResize="0"/>
          <p:nvPr/>
        </p:nvPicPr>
        <p:blipFill>
          <a:blip r:embed="rId6">
            <a:alphaModFix/>
          </a:blip>
          <a:stretch>
            <a:fillRect/>
          </a:stretch>
        </p:blipFill>
        <p:spPr>
          <a:xfrm>
            <a:off x="6883950" y="3296925"/>
            <a:ext cx="1688950" cy="1533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a:off x="311700" y="275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Home Page</a:t>
            </a:r>
            <a:endParaRPr/>
          </a:p>
        </p:txBody>
      </p:sp>
      <p:pic>
        <p:nvPicPr>
          <p:cNvPr id="80" name="Google Shape;80;p16"/>
          <p:cNvPicPr preferRelativeResize="0"/>
          <p:nvPr/>
        </p:nvPicPr>
        <p:blipFill>
          <a:blip r:embed="rId3">
            <a:alphaModFix/>
          </a:blip>
          <a:stretch>
            <a:fillRect/>
          </a:stretch>
        </p:blipFill>
        <p:spPr>
          <a:xfrm>
            <a:off x="434325" y="891450"/>
            <a:ext cx="8282026" cy="3841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Map</a:t>
            </a:r>
            <a:endParaRPr/>
          </a:p>
        </p:txBody>
      </p:sp>
      <p:pic>
        <p:nvPicPr>
          <p:cNvPr id="86" name="Google Shape;86;p17"/>
          <p:cNvPicPr preferRelativeResize="0"/>
          <p:nvPr/>
        </p:nvPicPr>
        <p:blipFill>
          <a:blip r:embed="rId3">
            <a:alphaModFix/>
          </a:blip>
          <a:stretch>
            <a:fillRect/>
          </a:stretch>
        </p:blipFill>
        <p:spPr>
          <a:xfrm>
            <a:off x="1016913" y="1119630"/>
            <a:ext cx="7110176" cy="3900325"/>
          </a:xfrm>
          <a:prstGeom prst="rect">
            <a:avLst/>
          </a:prstGeom>
          <a:noFill/>
          <a:ln>
            <a:noFill/>
          </a:ln>
        </p:spPr>
      </p:pic>
      <p:sp>
        <p:nvSpPr>
          <p:cNvPr id="87" name="Google Shape;87;p17"/>
          <p:cNvSpPr txBox="1"/>
          <p:nvPr/>
        </p:nvSpPr>
        <p:spPr>
          <a:xfrm>
            <a:off x="309575" y="4659325"/>
            <a:ext cx="7707300" cy="42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Playfair Display"/>
                <a:ea typeface="Playfair Display"/>
                <a:cs typeface="Playfair Display"/>
                <a:sym typeface="Playfair Display"/>
              </a:rPr>
              <a:t>Source: </a:t>
            </a:r>
            <a:r>
              <a:rPr lang="en" u="sng">
                <a:solidFill>
                  <a:schemeClr val="hlink"/>
                </a:solidFill>
                <a:latin typeface="Playfair Display"/>
                <a:ea typeface="Playfair Display"/>
                <a:cs typeface="Playfair Display"/>
                <a:sym typeface="Playfair Display"/>
                <a:hlinkClick r:id="rId4"/>
              </a:rPr>
              <a:t>Link</a:t>
            </a:r>
            <a:endParaRPr>
              <a:latin typeface="Playfair Display"/>
              <a:ea typeface="Playfair Display"/>
              <a:cs typeface="Playfair Display"/>
              <a:sym typeface="Playfair Displa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Scatter</a:t>
            </a:r>
            <a:endParaRPr/>
          </a:p>
        </p:txBody>
      </p:sp>
      <p:pic>
        <p:nvPicPr>
          <p:cNvPr id="93" name="Google Shape;93;p18"/>
          <p:cNvPicPr preferRelativeResize="0"/>
          <p:nvPr/>
        </p:nvPicPr>
        <p:blipFill>
          <a:blip r:embed="rId3">
            <a:alphaModFix/>
          </a:blip>
          <a:stretch>
            <a:fillRect/>
          </a:stretch>
        </p:blipFill>
        <p:spPr>
          <a:xfrm>
            <a:off x="1191700" y="1234083"/>
            <a:ext cx="6760600" cy="3788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Charts</a:t>
            </a:r>
            <a:endParaRPr/>
          </a:p>
        </p:txBody>
      </p:sp>
      <p:pic>
        <p:nvPicPr>
          <p:cNvPr id="99" name="Google Shape;99;p19"/>
          <p:cNvPicPr preferRelativeResize="0"/>
          <p:nvPr/>
        </p:nvPicPr>
        <p:blipFill>
          <a:blip r:embed="rId3">
            <a:alphaModFix/>
          </a:blip>
          <a:stretch>
            <a:fillRect/>
          </a:stretch>
        </p:blipFill>
        <p:spPr>
          <a:xfrm>
            <a:off x="952989" y="1017726"/>
            <a:ext cx="7238018" cy="4027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Moving forward...</a:t>
            </a:r>
            <a:endParaRPr/>
          </a:p>
        </p:txBody>
      </p:sp>
      <p:sp>
        <p:nvSpPr>
          <p:cNvPr id="105" name="Google Shape;105;p20"/>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Combine all visualizations on one page and coordinate colors on all three</a:t>
            </a:r>
            <a:endParaRPr/>
          </a:p>
          <a:p>
            <a:pPr marL="457200" lvl="0" indent="-342900" algn="l" rtl="0">
              <a:spcBef>
                <a:spcPts val="0"/>
              </a:spcBef>
              <a:spcAft>
                <a:spcPts val="0"/>
              </a:spcAft>
              <a:buSzPts val="1800"/>
              <a:buChar char="●"/>
            </a:pPr>
            <a:r>
              <a:rPr lang="en"/>
              <a:t>Add region filters, specific country selector, ability to compare selected countries</a:t>
            </a:r>
            <a:endParaRPr/>
          </a:p>
          <a:p>
            <a:pPr marL="457200" lvl="0" indent="-342900" algn="l" rtl="0">
              <a:spcBef>
                <a:spcPts val="0"/>
              </a:spcBef>
              <a:spcAft>
                <a:spcPts val="0"/>
              </a:spcAft>
              <a:buSzPts val="1800"/>
              <a:buChar char="●"/>
            </a:pPr>
            <a:r>
              <a:rPr lang="en"/>
              <a:t>Run correlation on happiest/unhappiest countries</a:t>
            </a:r>
            <a:endParaRPr/>
          </a:p>
          <a:p>
            <a:pPr marL="457200" lvl="0" indent="-342900" algn="l" rtl="0">
              <a:spcBef>
                <a:spcPts val="0"/>
              </a:spcBef>
              <a:spcAft>
                <a:spcPts val="0"/>
              </a:spcAft>
              <a:buSzPts val="1800"/>
              <a:buChar char="●"/>
            </a:pPr>
            <a:r>
              <a:rPr lang="en"/>
              <a:t>Use ‘real’ data to analyze trends (ex: actual GDP per capita)</a:t>
            </a:r>
            <a:endParaRPr/>
          </a:p>
          <a:p>
            <a:pPr marL="457200" lvl="0" indent="-342900" algn="l" rtl="0">
              <a:spcBef>
                <a:spcPts val="0"/>
              </a:spcBef>
              <a:spcAft>
                <a:spcPts val="0"/>
              </a:spcAft>
              <a:buSzPts val="1800"/>
              <a:buChar char="●"/>
            </a:pPr>
            <a:r>
              <a:rPr lang="en"/>
              <a:t>View changes over time (ex: “Did US increase happiness score from 2015 to 2019?”)</a:t>
            </a:r>
            <a:endParaRPr/>
          </a:p>
          <a:p>
            <a:pPr marL="457200" lvl="0" indent="-342900" algn="l" rtl="0">
              <a:spcBef>
                <a:spcPts val="0"/>
              </a:spcBef>
              <a:spcAft>
                <a:spcPts val="0"/>
              </a:spcAft>
              <a:buSzPts val="1800"/>
              <a:buChar char="●"/>
            </a:pPr>
            <a:r>
              <a:rPr lang="en"/>
              <a:t>If so, why?</a:t>
            </a:r>
            <a:endParaRPr/>
          </a:p>
        </p:txBody>
      </p:sp>
      <p:pic>
        <p:nvPicPr>
          <p:cNvPr id="106" name="Google Shape;106;p20"/>
          <p:cNvPicPr preferRelativeResize="0"/>
          <p:nvPr/>
        </p:nvPicPr>
        <p:blipFill>
          <a:blip r:embed="rId3">
            <a:alphaModFix/>
          </a:blip>
          <a:stretch>
            <a:fillRect/>
          </a:stretch>
        </p:blipFill>
        <p:spPr>
          <a:xfrm>
            <a:off x="6608523" y="3264425"/>
            <a:ext cx="1754075" cy="1685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Backup Slides</a:t>
            </a:r>
            <a:endParaRPr/>
          </a:p>
        </p:txBody>
      </p:sp>
      <p:sp>
        <p:nvSpPr>
          <p:cNvPr id="112" name="Google Shape;112;p21"/>
          <p:cNvSpPr txBox="1">
            <a:spLocks noGrp="1"/>
          </p:cNvSpPr>
          <p:nvPr>
            <p:ph type="body" idx="1"/>
          </p:nvPr>
        </p:nvSpPr>
        <p:spPr>
          <a:xfrm>
            <a:off x="225425" y="1190925"/>
            <a:ext cx="8520600" cy="33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Biggest YoY Changes: </a:t>
            </a:r>
            <a:endParaRPr/>
          </a:p>
          <a:p>
            <a:pPr marL="0" lvl="0" indent="0" algn="l" rtl="0">
              <a:spcBef>
                <a:spcPts val="1600"/>
              </a:spcBef>
              <a:spcAft>
                <a:spcPts val="0"/>
              </a:spcAft>
              <a:buNone/>
            </a:pPr>
            <a:r>
              <a:rPr lang="en"/>
              <a:t>	Happiness Score (Increase): Burundi +29.95%</a:t>
            </a:r>
            <a:endParaRPr/>
          </a:p>
          <a:p>
            <a:pPr marL="0" lvl="0" indent="0" algn="l" rtl="0">
              <a:spcBef>
                <a:spcPts val="1600"/>
              </a:spcBef>
              <a:spcAft>
                <a:spcPts val="0"/>
              </a:spcAft>
              <a:buNone/>
            </a:pPr>
            <a:r>
              <a:rPr lang="en"/>
              <a:t>	Happiness Score (Decrease): South Sudan -12.32%</a:t>
            </a:r>
            <a:endParaRPr/>
          </a:p>
          <a:p>
            <a:pPr marL="0" lvl="0" indent="0" algn="l" rtl="0">
              <a:spcBef>
                <a:spcPts val="1600"/>
              </a:spcBef>
              <a:spcAft>
                <a:spcPts val="0"/>
              </a:spcAft>
              <a:buNone/>
            </a:pPr>
            <a:endParaRPr/>
          </a:p>
          <a:p>
            <a:pPr marL="0" lvl="0" indent="0" algn="l" rtl="0">
              <a:spcBef>
                <a:spcPts val="1600"/>
              </a:spcBef>
              <a:spcAft>
                <a:spcPts val="0"/>
              </a:spcAft>
              <a:buNone/>
            </a:pPr>
            <a:r>
              <a:rPr lang="en"/>
              <a:t>2019		GDP 	Social	Life		Freedom	Generosity 	Corruption </a:t>
            </a:r>
            <a:endParaRPr/>
          </a:p>
          <a:p>
            <a:pPr marL="0" lvl="0" indent="0" algn="l" rtl="0">
              <a:spcBef>
                <a:spcPts val="1600"/>
              </a:spcBef>
              <a:spcAft>
                <a:spcPts val="0"/>
              </a:spcAft>
              <a:buNone/>
            </a:pPr>
            <a:r>
              <a:rPr lang="en"/>
              <a:t>USA		1.433		1.457		0.874	0.454			0.28			0.128</a:t>
            </a:r>
            <a:endParaRPr/>
          </a:p>
          <a:p>
            <a:pPr marL="0" lvl="0" indent="0" algn="l" rtl="0">
              <a:spcBef>
                <a:spcPts val="1600"/>
              </a:spcBef>
              <a:spcAft>
                <a:spcPts val="1600"/>
              </a:spcAft>
              <a:buNone/>
            </a:pPr>
            <a:endParaRPr/>
          </a:p>
        </p:txBody>
      </p:sp>
    </p:spTree>
  </p:cSld>
  <p:clrMapOvr>
    <a:masterClrMapping/>
  </p:clrMapOvr>
</p:sld>
</file>

<file path=ppt/theme/theme1.xml><?xml version="1.0" encoding="utf-8"?>
<a:theme xmlns:a="http://schemas.openxmlformats.org/drawingml/2006/main"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F9D58"/>
      </a:accent4>
      <a:accent5>
        <a:srgbClr val="01AFD1"/>
      </a:accent5>
      <a:accent6>
        <a:srgbClr val="9C27B0"/>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645</Words>
  <Application>Microsoft Office PowerPoint</Application>
  <PresentationFormat>On-screen Show (16:9)</PresentationFormat>
  <Paragraphs>44</Paragraphs>
  <Slides>11</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Times New Roman</vt:lpstr>
      <vt:lpstr>Roboto</vt:lpstr>
      <vt:lpstr>Courier New</vt:lpstr>
      <vt:lpstr>Montserrat</vt:lpstr>
      <vt:lpstr>Cambria</vt:lpstr>
      <vt:lpstr>Oswald</vt:lpstr>
      <vt:lpstr>Playfair Display</vt:lpstr>
      <vt:lpstr>Arial</vt:lpstr>
      <vt:lpstr>Pop</vt:lpstr>
      <vt:lpstr>Happiness Report</vt:lpstr>
      <vt:lpstr>Motivation &amp; Background</vt:lpstr>
      <vt:lpstr>Metrics &amp; Data</vt:lpstr>
      <vt:lpstr>Home Page</vt:lpstr>
      <vt:lpstr>Map</vt:lpstr>
      <vt:lpstr>Scatter</vt:lpstr>
      <vt:lpstr>Charts</vt:lpstr>
      <vt:lpstr>Moving forward...</vt:lpstr>
      <vt:lpstr>Backup Slides</vt:lpstr>
      <vt:lpstr>Backup Slides</vt:lpstr>
      <vt:lpstr>Backup Slides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Happiness Report</dc:title>
  <dc:creator>jeff lyng</dc:creator>
  <cp:lastModifiedBy>Jeff Lyng</cp:lastModifiedBy>
  <cp:revision>1</cp:revision>
  <dcterms:modified xsi:type="dcterms:W3CDTF">2020-12-13T02:07:35Z</dcterms:modified>
</cp:coreProperties>
</file>